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4" r:id="rId1"/>
  </p:sldMasterIdLst>
  <p:sldIdLst>
    <p:sldId id="256" r:id="rId2"/>
    <p:sldId id="257" r:id="rId3"/>
    <p:sldId id="263" r:id="rId4"/>
    <p:sldId id="266" r:id="rId5"/>
    <p:sldId id="267" r:id="rId6"/>
    <p:sldId id="268" r:id="rId7"/>
    <p:sldId id="269" r:id="rId8"/>
    <p:sldId id="271" r:id="rId9"/>
    <p:sldId id="301" r:id="rId10"/>
    <p:sldId id="272" r:id="rId11"/>
    <p:sldId id="273" r:id="rId12"/>
    <p:sldId id="274" r:id="rId13"/>
    <p:sldId id="275" r:id="rId14"/>
    <p:sldId id="276" r:id="rId15"/>
    <p:sldId id="277" r:id="rId16"/>
    <p:sldId id="278" r:id="rId17"/>
    <p:sldId id="279" r:id="rId18"/>
    <p:sldId id="280" r:id="rId19"/>
    <p:sldId id="281" r:id="rId20"/>
    <p:sldId id="270" r:id="rId21"/>
    <p:sldId id="264" r:id="rId22"/>
    <p:sldId id="282" r:id="rId23"/>
    <p:sldId id="283" r:id="rId24"/>
    <p:sldId id="284" r:id="rId25"/>
    <p:sldId id="285" r:id="rId26"/>
    <p:sldId id="286" r:id="rId27"/>
    <p:sldId id="287" r:id="rId28"/>
    <p:sldId id="288" r:id="rId29"/>
    <p:sldId id="289" r:id="rId30"/>
    <p:sldId id="290" r:id="rId31"/>
    <p:sldId id="291" r:id="rId32"/>
    <p:sldId id="293" r:id="rId33"/>
    <p:sldId id="294" r:id="rId34"/>
    <p:sldId id="295" r:id="rId35"/>
    <p:sldId id="296" r:id="rId36"/>
    <p:sldId id="300" r:id="rId37"/>
  </p:sldIdLst>
  <p:sldSz cx="12192000" cy="6858000"/>
  <p:notesSz cx="9388475" cy="7102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nnifer Clary" initials="JC" lastIdx="11" clrIdx="0">
    <p:extLst>
      <p:ext uri="{19B8F6BF-5375-455C-9EA6-DF929625EA0E}">
        <p15:presenceInfo xmlns:p15="http://schemas.microsoft.com/office/powerpoint/2012/main" userId="Jennifer Clar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8" autoAdjust="0"/>
    <p:restoredTop sz="94660"/>
  </p:normalViewPr>
  <p:slideViewPr>
    <p:cSldViewPr snapToGrid="0">
      <p:cViewPr varScale="1">
        <p:scale>
          <a:sx n="64" d="100"/>
          <a:sy n="64" d="100"/>
        </p:scale>
        <p:origin x="40" y="1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6-01-20T11:36:37.217" idx="5">
    <p:pos x="10" y="10"/>
    <p:text>What happened to air purifiers in homes?</p:text>
    <p:extLst>
      <p:ext uri="{C676402C-5697-4E1C-873F-D02D1690AC5C}">
        <p15:threadingInfo xmlns:p15="http://schemas.microsoft.com/office/powerpoint/2012/main" timeZoneBias="4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6-01-20T11:39:58.077" idx="6">
    <p:pos x="10" y="10"/>
    <p:text>Urban Greening is a high priority but vegetative barriers are mid?</p:text>
    <p:extLst>
      <p:ext uri="{C676402C-5697-4E1C-873F-D02D1690AC5C}">
        <p15:threadingInfo xmlns:p15="http://schemas.microsoft.com/office/powerpoint/2012/main" timeZoneBias="4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6-01-20T11:41:34.324" idx="8">
    <p:pos x="5783" y="1388"/>
    <p:text/>
    <p:extLst>
      <p:ext uri="{C676402C-5697-4E1C-873F-D02D1690AC5C}">
        <p15:threadingInfo xmlns:p15="http://schemas.microsoft.com/office/powerpoint/2012/main" timeZoneBias="480"/>
      </p:ext>
    </p:extLst>
  </p:cm>
  <p:cm authorId="1" dt="2026-01-20T11:43:31.757" idx="10">
    <p:pos x="5783" y="1484"/>
    <p:text>Isn't this now an enforcement program rather than compliance?</p:text>
    <p:extLst>
      <p:ext uri="{C676402C-5697-4E1C-873F-D02D1690AC5C}">
        <p15:threadingInfo xmlns:p15="http://schemas.microsoft.com/office/powerpoint/2012/main" timeZoneBias="480">
          <p15:parentCm authorId="1" idx="8"/>
        </p15:threadingInfo>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60878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14038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4067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813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172149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70964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1511982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7462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21720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8309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443440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190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53395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84837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026582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346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3/5/2026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62892619"/>
      </p:ext>
    </p:extLst>
  </p:cSld>
  <p:clrMap bg1="dk1" tx1="lt1" bg2="dk2" tx2="lt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 id="2147483777" r:id="rId13"/>
    <p:sldLayoutId id="2147483778" r:id="rId14"/>
    <p:sldLayoutId id="2147483779" r:id="rId15"/>
    <p:sldLayoutId id="214748378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E02C5-E838-426F-BA7A-618A5771214D}"/>
              </a:ext>
            </a:extLst>
          </p:cNvPr>
          <p:cNvSpPr>
            <a:spLocks noGrp="1"/>
          </p:cNvSpPr>
          <p:nvPr>
            <p:ph type="ctrTitle"/>
          </p:nvPr>
        </p:nvSpPr>
        <p:spPr/>
        <p:txBody>
          <a:bodyPr>
            <a:normAutofit fontScale="90000"/>
          </a:bodyPr>
          <a:lstStyle/>
          <a:p>
            <a:r>
              <a:rPr lang="en-US" dirty="0"/>
              <a:t>LCERP Strategies to Reduce Exposure </a:t>
            </a:r>
            <a:br>
              <a:rPr lang="en-US" dirty="0"/>
            </a:br>
            <a:r>
              <a:rPr lang="en-US" dirty="0"/>
              <a:t>Lost Hills</a:t>
            </a:r>
          </a:p>
        </p:txBody>
      </p:sp>
      <p:sp>
        <p:nvSpPr>
          <p:cNvPr id="3" name="Subtitle 2">
            <a:extLst>
              <a:ext uri="{FF2B5EF4-FFF2-40B4-BE49-F238E27FC236}">
                <a16:creationId xmlns:a16="http://schemas.microsoft.com/office/drawing/2014/main" id="{8122F62D-478E-4E7B-90A7-63D4E56D391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40063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A8C8A-13BA-4A4E-919E-4FD19E145CB5}"/>
              </a:ext>
            </a:extLst>
          </p:cNvPr>
          <p:cNvSpPr>
            <a:spLocks noGrp="1"/>
          </p:cNvSpPr>
          <p:nvPr>
            <p:ph type="title"/>
          </p:nvPr>
        </p:nvSpPr>
        <p:spPr/>
        <p:txBody>
          <a:bodyPr/>
          <a:lstStyle/>
          <a:p>
            <a:r>
              <a:rPr lang="en-US" dirty="0"/>
              <a:t>Mid Priority Incentive  </a:t>
            </a:r>
          </a:p>
        </p:txBody>
      </p:sp>
      <p:sp>
        <p:nvSpPr>
          <p:cNvPr id="4" name="Text Placeholder 3">
            <a:extLst>
              <a:ext uri="{FF2B5EF4-FFF2-40B4-BE49-F238E27FC236}">
                <a16:creationId xmlns:a16="http://schemas.microsoft.com/office/drawing/2014/main" id="{68097697-7F57-4994-8A3F-55FEDEB68AB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083022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C65B4-436F-4A57-8A04-F667CDD1F75C}"/>
              </a:ext>
            </a:extLst>
          </p:cNvPr>
          <p:cNvSpPr>
            <a:spLocks noGrp="1"/>
          </p:cNvSpPr>
          <p:nvPr>
            <p:ph type="title"/>
          </p:nvPr>
        </p:nvSpPr>
        <p:spPr/>
        <p:txBody>
          <a:bodyPr/>
          <a:lstStyle/>
          <a:p>
            <a:r>
              <a:rPr lang="en-US" dirty="0"/>
              <a:t>Incentives for Agricultural Equipment ( Tractors , Nut Harvesters)</a:t>
            </a:r>
          </a:p>
        </p:txBody>
      </p:sp>
      <p:sp>
        <p:nvSpPr>
          <p:cNvPr id="3" name="Content Placeholder 2">
            <a:extLst>
              <a:ext uri="{FF2B5EF4-FFF2-40B4-BE49-F238E27FC236}">
                <a16:creationId xmlns:a16="http://schemas.microsoft.com/office/drawing/2014/main" id="{ABE89B89-37D0-4BFE-9C2E-2406B004D17B}"/>
              </a:ext>
            </a:extLst>
          </p:cNvPr>
          <p:cNvSpPr>
            <a:spLocks noGrp="1"/>
          </p:cNvSpPr>
          <p:nvPr>
            <p:ph idx="1"/>
          </p:nvPr>
        </p:nvSpPr>
        <p:spPr/>
        <p:txBody>
          <a:bodyPr/>
          <a:lstStyle/>
          <a:p>
            <a:r>
              <a:rPr lang="en-US" dirty="0"/>
              <a:t>Overview: This measure will provide increased outreach and access to incentive funding for the replacement of older, high polluting agricultural equipment (e.g. tractors, nut harvesters) operating within and surrounding the community with new, cleaner equipment through the District’s existing Heavy-Duty Engine Incentive Program.</a:t>
            </a:r>
          </a:p>
          <a:p>
            <a:r>
              <a:rPr lang="en-US" dirty="0"/>
              <a:t>Implementing Agency: Valley Air District</a:t>
            </a:r>
          </a:p>
          <a:p>
            <a:r>
              <a:rPr lang="en-US" dirty="0"/>
              <a:t>Quantifiable Emission Reduction (TBD)</a:t>
            </a:r>
          </a:p>
          <a:p>
            <a:endParaRPr lang="en-US" dirty="0"/>
          </a:p>
          <a:p>
            <a:endParaRPr lang="en-US" dirty="0"/>
          </a:p>
        </p:txBody>
      </p:sp>
    </p:spTree>
    <p:extLst>
      <p:ext uri="{BB962C8B-B14F-4D97-AF65-F5344CB8AC3E}">
        <p14:creationId xmlns:p14="http://schemas.microsoft.com/office/powerpoint/2010/main" val="1956004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AB601-202A-4A99-96D2-D438D874D906}"/>
              </a:ext>
            </a:extLst>
          </p:cNvPr>
          <p:cNvSpPr>
            <a:spLocks noGrp="1"/>
          </p:cNvSpPr>
          <p:nvPr>
            <p:ph type="title"/>
          </p:nvPr>
        </p:nvSpPr>
        <p:spPr/>
        <p:txBody>
          <a:bodyPr/>
          <a:lstStyle/>
          <a:p>
            <a:r>
              <a:rPr lang="en-US" dirty="0"/>
              <a:t>Incentives for Truck Replacement (Clean Yard Truck, Refrigeration Units) </a:t>
            </a:r>
          </a:p>
        </p:txBody>
      </p:sp>
      <p:sp>
        <p:nvSpPr>
          <p:cNvPr id="3" name="Content Placeholder 2">
            <a:extLst>
              <a:ext uri="{FF2B5EF4-FFF2-40B4-BE49-F238E27FC236}">
                <a16:creationId xmlns:a16="http://schemas.microsoft.com/office/drawing/2014/main" id="{5B475B5D-1D16-4C05-B9D2-A9A18F252FBB}"/>
              </a:ext>
            </a:extLst>
          </p:cNvPr>
          <p:cNvSpPr>
            <a:spLocks noGrp="1"/>
          </p:cNvSpPr>
          <p:nvPr>
            <p:ph idx="1"/>
          </p:nvPr>
        </p:nvSpPr>
        <p:spPr/>
        <p:txBody>
          <a:bodyPr/>
          <a:lstStyle/>
          <a:p>
            <a:r>
              <a:rPr lang="en-US" dirty="0"/>
              <a:t>Overview: The goal of this strategy is to reduce emissions from heavy-duty diesel trucks operating in the community. This strategy would provide enhanced outreach and access to incentive funding for zero and near-zero emissions, clean truck technologies that are domiciled and operating within the community.</a:t>
            </a:r>
          </a:p>
          <a:p>
            <a:r>
              <a:rPr lang="en-US" dirty="0"/>
              <a:t>Implementing Agency: Valley Air District</a:t>
            </a:r>
          </a:p>
          <a:p>
            <a:r>
              <a:rPr lang="en-US" dirty="0"/>
              <a:t>Quantifiable emission reductions: Estimated emissions reductions associated with this measure includes  PM (including toxic diesel particulate matter), </a:t>
            </a:r>
            <a:r>
              <a:rPr lang="en-US" dirty="0" err="1"/>
              <a:t>NOxs</a:t>
            </a:r>
            <a:r>
              <a:rPr lang="en-US" dirty="0"/>
              <a:t> , and VOCs</a:t>
            </a:r>
          </a:p>
          <a:p>
            <a:pPr marL="0" indent="0">
              <a:buNone/>
            </a:pPr>
            <a:endParaRPr lang="en-US" dirty="0"/>
          </a:p>
        </p:txBody>
      </p:sp>
    </p:spTree>
    <p:extLst>
      <p:ext uri="{BB962C8B-B14F-4D97-AF65-F5344CB8AC3E}">
        <p14:creationId xmlns:p14="http://schemas.microsoft.com/office/powerpoint/2010/main" val="2291962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79B96-7831-4E05-B23C-DADAB345E6E4}"/>
              </a:ext>
            </a:extLst>
          </p:cNvPr>
          <p:cNvSpPr>
            <a:spLocks noGrp="1"/>
          </p:cNvSpPr>
          <p:nvPr>
            <p:ph type="title"/>
          </p:nvPr>
        </p:nvSpPr>
        <p:spPr/>
        <p:txBody>
          <a:bodyPr/>
          <a:lstStyle/>
          <a:p>
            <a:r>
              <a:rPr lang="en-US" dirty="0"/>
              <a:t>Public Vehicle Replacement</a:t>
            </a:r>
          </a:p>
        </p:txBody>
      </p:sp>
      <p:sp>
        <p:nvSpPr>
          <p:cNvPr id="3" name="Content Placeholder 2">
            <a:extLst>
              <a:ext uri="{FF2B5EF4-FFF2-40B4-BE49-F238E27FC236}">
                <a16:creationId xmlns:a16="http://schemas.microsoft.com/office/drawing/2014/main" id="{42FD30E4-3AF6-4E96-85A8-3EE0BA5A1649}"/>
              </a:ext>
            </a:extLst>
          </p:cNvPr>
          <p:cNvSpPr>
            <a:spLocks noGrp="1"/>
          </p:cNvSpPr>
          <p:nvPr>
            <p:ph idx="1"/>
          </p:nvPr>
        </p:nvSpPr>
        <p:spPr/>
        <p:txBody>
          <a:bodyPr/>
          <a:lstStyle/>
          <a:p>
            <a:r>
              <a:rPr lang="en-US" dirty="0"/>
              <a:t>Overview: To provide increased outreach and access to incentive funding for the replacement of older, higher polluting public fleet vehicles operating within the community with new clean vehicle technology</a:t>
            </a:r>
          </a:p>
          <a:p>
            <a:r>
              <a:rPr lang="en-US" dirty="0"/>
              <a:t>Potential Implementing Agency: Valley Air District</a:t>
            </a:r>
          </a:p>
          <a:p>
            <a:r>
              <a:rPr lang="en-US" dirty="0"/>
              <a:t>Quantifiable Emission Reduction (TBD)</a:t>
            </a:r>
          </a:p>
          <a:p>
            <a:endParaRPr lang="en-US" dirty="0"/>
          </a:p>
        </p:txBody>
      </p:sp>
    </p:spTree>
    <p:extLst>
      <p:ext uri="{BB962C8B-B14F-4D97-AF65-F5344CB8AC3E}">
        <p14:creationId xmlns:p14="http://schemas.microsoft.com/office/powerpoint/2010/main" val="371085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58389-3B11-46C2-A786-9F383D050F93}"/>
              </a:ext>
            </a:extLst>
          </p:cNvPr>
          <p:cNvSpPr>
            <a:spLocks noGrp="1"/>
          </p:cNvSpPr>
          <p:nvPr>
            <p:ph type="title"/>
          </p:nvPr>
        </p:nvSpPr>
        <p:spPr/>
        <p:txBody>
          <a:bodyPr/>
          <a:lstStyle/>
          <a:p>
            <a:r>
              <a:rPr lang="en-US" dirty="0"/>
              <a:t>Vegetative Barriers</a:t>
            </a:r>
          </a:p>
        </p:txBody>
      </p:sp>
      <p:sp>
        <p:nvSpPr>
          <p:cNvPr id="3" name="Content Placeholder 2">
            <a:extLst>
              <a:ext uri="{FF2B5EF4-FFF2-40B4-BE49-F238E27FC236}">
                <a16:creationId xmlns:a16="http://schemas.microsoft.com/office/drawing/2014/main" id="{7EE24C3E-BB6B-4245-85D9-A04AB54F0337}"/>
              </a:ext>
            </a:extLst>
          </p:cNvPr>
          <p:cNvSpPr>
            <a:spLocks noGrp="1"/>
          </p:cNvSpPr>
          <p:nvPr>
            <p:ph idx="1"/>
          </p:nvPr>
        </p:nvSpPr>
        <p:spPr/>
        <p:txBody>
          <a:bodyPr/>
          <a:lstStyle/>
          <a:p>
            <a:r>
              <a:rPr lang="en-US" dirty="0"/>
              <a:t>Overview: The purpose of this strategy is to provide incentives for the installation and maintenance of vegetative barriers around sources of concern to reduce particulate matter, odor, and other emissions, as feasible.</a:t>
            </a:r>
          </a:p>
          <a:p>
            <a:r>
              <a:rPr lang="en-US" dirty="0"/>
              <a:t>Potential Implementing Agency: Valley Air District, Kern County, other local partners as identified by the CSC</a:t>
            </a:r>
          </a:p>
          <a:p>
            <a:r>
              <a:rPr lang="en-US" dirty="0"/>
              <a:t>Quantifiable Emission Reduction (TBD)</a:t>
            </a:r>
          </a:p>
          <a:p>
            <a:endParaRPr lang="en-US" dirty="0"/>
          </a:p>
        </p:txBody>
      </p:sp>
    </p:spTree>
    <p:extLst>
      <p:ext uri="{BB962C8B-B14F-4D97-AF65-F5344CB8AC3E}">
        <p14:creationId xmlns:p14="http://schemas.microsoft.com/office/powerpoint/2010/main" val="38325283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775E6-0A02-424C-A6A5-5E30871AE3DA}"/>
              </a:ext>
            </a:extLst>
          </p:cNvPr>
          <p:cNvSpPr>
            <a:spLocks noGrp="1"/>
          </p:cNvSpPr>
          <p:nvPr>
            <p:ph type="title"/>
          </p:nvPr>
        </p:nvSpPr>
        <p:spPr/>
        <p:txBody>
          <a:bodyPr/>
          <a:lstStyle/>
          <a:p>
            <a:r>
              <a:rPr lang="en-US" dirty="0"/>
              <a:t>School Bus Replacement</a:t>
            </a:r>
          </a:p>
        </p:txBody>
      </p:sp>
      <p:sp>
        <p:nvSpPr>
          <p:cNvPr id="3" name="Content Placeholder 2">
            <a:extLst>
              <a:ext uri="{FF2B5EF4-FFF2-40B4-BE49-F238E27FC236}">
                <a16:creationId xmlns:a16="http://schemas.microsoft.com/office/drawing/2014/main" id="{452F7D72-BC43-4D97-AB08-F55BE3129C70}"/>
              </a:ext>
            </a:extLst>
          </p:cNvPr>
          <p:cNvSpPr>
            <a:spLocks noGrp="1"/>
          </p:cNvSpPr>
          <p:nvPr>
            <p:ph idx="1"/>
          </p:nvPr>
        </p:nvSpPr>
        <p:spPr/>
        <p:txBody>
          <a:bodyPr>
            <a:normAutofit lnSpcReduction="10000"/>
          </a:bodyPr>
          <a:lstStyle/>
          <a:p>
            <a:r>
              <a:rPr lang="en-US" dirty="0"/>
              <a:t>Overview: To provide increased outreach and access to incentive funding for the replacement of older, high polluting school buses with new zero-emission school buses servicing Lost Hills</a:t>
            </a:r>
          </a:p>
          <a:p>
            <a:r>
              <a:rPr lang="en-US" dirty="0"/>
              <a:t>Replacing older school buses is important to reduce children’s exposure to diesel emissions including NOx and PM2.5 as these pollutants negatively impact human health, especially for sensitive populations such as children. </a:t>
            </a:r>
          </a:p>
          <a:p>
            <a:r>
              <a:rPr lang="en-US" dirty="0"/>
              <a:t>Potential Partners and Implementing Agency: Valley Air District, School Districts</a:t>
            </a:r>
          </a:p>
          <a:p>
            <a:r>
              <a:rPr lang="en-US" dirty="0"/>
              <a:t> Quantifiable emission reductions: Estimated lifetime emissions reductions associated with this measure includes up to PM, NOx, and VOCs.</a:t>
            </a:r>
          </a:p>
          <a:p>
            <a:pPr marL="0" indent="0">
              <a:buNone/>
            </a:pPr>
            <a:br>
              <a:rPr lang="en-US" dirty="0"/>
            </a:br>
            <a:br>
              <a:rPr lang="en-US" dirty="0"/>
            </a:br>
            <a:endParaRPr lang="en-US" dirty="0"/>
          </a:p>
        </p:txBody>
      </p:sp>
    </p:spTree>
    <p:extLst>
      <p:ext uri="{BB962C8B-B14F-4D97-AF65-F5344CB8AC3E}">
        <p14:creationId xmlns:p14="http://schemas.microsoft.com/office/powerpoint/2010/main" val="488015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5A583-DB5B-491A-83C5-120F40CF98E4}"/>
              </a:ext>
            </a:extLst>
          </p:cNvPr>
          <p:cNvSpPr>
            <a:spLocks noGrp="1"/>
          </p:cNvSpPr>
          <p:nvPr>
            <p:ph type="title"/>
          </p:nvPr>
        </p:nvSpPr>
        <p:spPr/>
        <p:txBody>
          <a:bodyPr/>
          <a:lstStyle/>
          <a:p>
            <a:r>
              <a:rPr lang="en-US" dirty="0"/>
              <a:t>Technology at Oil and Gas Production</a:t>
            </a:r>
          </a:p>
        </p:txBody>
      </p:sp>
      <p:sp>
        <p:nvSpPr>
          <p:cNvPr id="3" name="Content Placeholder 2">
            <a:extLst>
              <a:ext uri="{FF2B5EF4-FFF2-40B4-BE49-F238E27FC236}">
                <a16:creationId xmlns:a16="http://schemas.microsoft.com/office/drawing/2014/main" id="{38F22726-D0A9-40FC-8389-8C5F548BCD46}"/>
              </a:ext>
            </a:extLst>
          </p:cNvPr>
          <p:cNvSpPr>
            <a:spLocks noGrp="1"/>
          </p:cNvSpPr>
          <p:nvPr>
            <p:ph idx="1"/>
          </p:nvPr>
        </p:nvSpPr>
        <p:spPr/>
        <p:txBody>
          <a:bodyPr/>
          <a:lstStyle/>
          <a:p>
            <a:r>
              <a:rPr lang="en-US" dirty="0"/>
              <a:t>Overview: The goal of this strategy is to reduce NOx and PM2.5 emissions from Oil and Gas Production Operations.  </a:t>
            </a:r>
          </a:p>
          <a:p>
            <a:r>
              <a:rPr lang="en-US" dirty="0"/>
              <a:t>Implementing Agency: SJVAPCD </a:t>
            </a:r>
          </a:p>
          <a:p>
            <a:r>
              <a:rPr lang="en-US" dirty="0"/>
              <a:t>Quantifiable Emission Reduction (TBD)</a:t>
            </a:r>
          </a:p>
        </p:txBody>
      </p:sp>
    </p:spTree>
    <p:extLst>
      <p:ext uri="{BB962C8B-B14F-4D97-AF65-F5344CB8AC3E}">
        <p14:creationId xmlns:p14="http://schemas.microsoft.com/office/powerpoint/2010/main" val="835323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8F53A-A5B2-46A8-A818-005F88D4039C}"/>
              </a:ext>
            </a:extLst>
          </p:cNvPr>
          <p:cNvSpPr>
            <a:spLocks noGrp="1"/>
          </p:cNvSpPr>
          <p:nvPr>
            <p:ph type="title"/>
          </p:nvPr>
        </p:nvSpPr>
        <p:spPr/>
        <p:txBody>
          <a:bodyPr/>
          <a:lstStyle/>
          <a:p>
            <a:r>
              <a:rPr lang="en-US" dirty="0"/>
              <a:t>Educational Training for Electric Vehicles </a:t>
            </a:r>
          </a:p>
        </p:txBody>
      </p:sp>
      <p:sp>
        <p:nvSpPr>
          <p:cNvPr id="3" name="Content Placeholder 2">
            <a:extLst>
              <a:ext uri="{FF2B5EF4-FFF2-40B4-BE49-F238E27FC236}">
                <a16:creationId xmlns:a16="http://schemas.microsoft.com/office/drawing/2014/main" id="{4CB64206-EF0D-4E65-B542-8AA6B4B27143}"/>
              </a:ext>
            </a:extLst>
          </p:cNvPr>
          <p:cNvSpPr>
            <a:spLocks noGrp="1"/>
          </p:cNvSpPr>
          <p:nvPr>
            <p:ph idx="1"/>
          </p:nvPr>
        </p:nvSpPr>
        <p:spPr/>
        <p:txBody>
          <a:bodyPr/>
          <a:lstStyle/>
          <a:p>
            <a:r>
              <a:rPr lang="en-US" dirty="0"/>
              <a:t>Overview: The goal of this strategy is to provide incentive funding to develop and advance the education of personnel on the mechanics, safe operation and maintenance of alternative fuel vehicles and infrastructure. The District currently offers an alternative fuel mechanic training incentive program that could be utilized for this measure. With a deployment of electric vehicles in the community it will be necessary to have qualified, trained personnel available to provide service as needed to these vehicles. </a:t>
            </a:r>
          </a:p>
          <a:p>
            <a:r>
              <a:rPr lang="en-US" dirty="0"/>
              <a:t>Implementing Agency: SJVAPCD </a:t>
            </a:r>
          </a:p>
          <a:p>
            <a:r>
              <a:rPr lang="en-US" dirty="0"/>
              <a:t>Potential Partners : Kern Community College District</a:t>
            </a:r>
          </a:p>
          <a:p>
            <a:pPr marL="0" indent="0">
              <a:buNone/>
            </a:pPr>
            <a:endParaRPr lang="en-US" dirty="0"/>
          </a:p>
        </p:txBody>
      </p:sp>
    </p:spTree>
    <p:extLst>
      <p:ext uri="{BB962C8B-B14F-4D97-AF65-F5344CB8AC3E}">
        <p14:creationId xmlns:p14="http://schemas.microsoft.com/office/powerpoint/2010/main" val="2767050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E30346-0814-4661-9535-73F35A394E47}"/>
              </a:ext>
            </a:extLst>
          </p:cNvPr>
          <p:cNvSpPr>
            <a:spLocks noGrp="1"/>
          </p:cNvSpPr>
          <p:nvPr>
            <p:ph type="title"/>
          </p:nvPr>
        </p:nvSpPr>
        <p:spPr/>
        <p:txBody>
          <a:bodyPr/>
          <a:lstStyle/>
          <a:p>
            <a:r>
              <a:rPr lang="en-US" dirty="0"/>
              <a:t>Lower Priority Incentive</a:t>
            </a:r>
          </a:p>
        </p:txBody>
      </p:sp>
      <p:sp>
        <p:nvSpPr>
          <p:cNvPr id="5" name="Text Placeholder 4">
            <a:extLst>
              <a:ext uri="{FF2B5EF4-FFF2-40B4-BE49-F238E27FC236}">
                <a16:creationId xmlns:a16="http://schemas.microsoft.com/office/drawing/2014/main" id="{5473BFFD-1B80-44AB-8EE1-2BEAA7C9ACB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227523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B4E88-B4C8-4C47-B219-999B29BA0FA6}"/>
              </a:ext>
            </a:extLst>
          </p:cNvPr>
          <p:cNvSpPr>
            <a:spLocks noGrp="1"/>
          </p:cNvSpPr>
          <p:nvPr>
            <p:ph type="title"/>
          </p:nvPr>
        </p:nvSpPr>
        <p:spPr/>
        <p:txBody>
          <a:bodyPr/>
          <a:lstStyle/>
          <a:p>
            <a:r>
              <a:rPr lang="en-US" dirty="0"/>
              <a:t>Replace Residential Lawn and Garden Equipment</a:t>
            </a:r>
          </a:p>
        </p:txBody>
      </p:sp>
      <p:sp>
        <p:nvSpPr>
          <p:cNvPr id="3" name="Content Placeholder 2">
            <a:extLst>
              <a:ext uri="{FF2B5EF4-FFF2-40B4-BE49-F238E27FC236}">
                <a16:creationId xmlns:a16="http://schemas.microsoft.com/office/drawing/2014/main" id="{4DA81414-584B-4538-B0BD-650C2BD013E0}"/>
              </a:ext>
            </a:extLst>
          </p:cNvPr>
          <p:cNvSpPr>
            <a:spLocks noGrp="1"/>
          </p:cNvSpPr>
          <p:nvPr>
            <p:ph idx="1"/>
          </p:nvPr>
        </p:nvSpPr>
        <p:spPr/>
        <p:txBody>
          <a:bodyPr/>
          <a:lstStyle/>
          <a:p>
            <a:r>
              <a:rPr lang="en-US" dirty="0"/>
              <a:t>Overview: The goal of this strategy is to reduce NOx and PM2.5 emissions from residential lawn and garden equipment by replacing existing gas powered units with battery powered zero emission models. The District’s existing Residential Clean Green Yard Machines program focuses on this goal by offering incentive funding.</a:t>
            </a:r>
          </a:p>
          <a:p>
            <a:r>
              <a:rPr lang="en-US" dirty="0"/>
              <a:t>Implementing Agency: Valley Air District </a:t>
            </a:r>
          </a:p>
          <a:p>
            <a:r>
              <a:rPr lang="en-US" dirty="0"/>
              <a:t>Potential Partners: School Districts, Parks and Recreation</a:t>
            </a:r>
          </a:p>
          <a:p>
            <a:r>
              <a:rPr lang="en-US" dirty="0"/>
              <a:t>Quantifiable Emission Reductions: Estimated emissions reductions associated with this measure includes PM2.5, NOx, VOC.</a:t>
            </a:r>
          </a:p>
        </p:txBody>
      </p:sp>
    </p:spTree>
    <p:extLst>
      <p:ext uri="{BB962C8B-B14F-4D97-AF65-F5344CB8AC3E}">
        <p14:creationId xmlns:p14="http://schemas.microsoft.com/office/powerpoint/2010/main" val="2336401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3B0CF-ADC1-4642-BD8C-08E5598116C8}"/>
              </a:ext>
            </a:extLst>
          </p:cNvPr>
          <p:cNvSpPr>
            <a:spLocks noGrp="1"/>
          </p:cNvSpPr>
          <p:nvPr>
            <p:ph type="title"/>
          </p:nvPr>
        </p:nvSpPr>
        <p:spPr/>
        <p:txBody>
          <a:bodyPr/>
          <a:lstStyle/>
          <a:p>
            <a:r>
              <a:rPr lang="en-US" dirty="0"/>
              <a:t>High Priority Incentives</a:t>
            </a:r>
          </a:p>
        </p:txBody>
      </p:sp>
      <p:sp>
        <p:nvSpPr>
          <p:cNvPr id="3" name="Content Placeholder 2">
            <a:extLst>
              <a:ext uri="{FF2B5EF4-FFF2-40B4-BE49-F238E27FC236}">
                <a16:creationId xmlns:a16="http://schemas.microsoft.com/office/drawing/2014/main" id="{D3199C38-BCF0-48BC-A936-999EA795BB02}"/>
              </a:ext>
            </a:extLst>
          </p:cNvPr>
          <p:cNvSpPr>
            <a:spLocks noGrp="1"/>
          </p:cNvSpPr>
          <p:nvPr>
            <p:ph type="body" idx="1"/>
          </p:nvPr>
        </p:nvSpPr>
        <p:spPr/>
        <p:txBody>
          <a:bodyPr>
            <a:normAutofit/>
          </a:bodyPr>
          <a:lstStyle/>
          <a:p>
            <a:pPr lvl="0"/>
            <a:endParaRPr lang="en-US" dirty="0"/>
          </a:p>
          <a:p>
            <a:endParaRPr lang="en-US" dirty="0"/>
          </a:p>
        </p:txBody>
      </p:sp>
    </p:spTree>
    <p:extLst>
      <p:ext uri="{BB962C8B-B14F-4D97-AF65-F5344CB8AC3E}">
        <p14:creationId xmlns:p14="http://schemas.microsoft.com/office/powerpoint/2010/main" val="2442641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02F47-94B3-400E-89AB-77F6DAA5A0E7}"/>
              </a:ext>
            </a:extLst>
          </p:cNvPr>
          <p:cNvSpPr>
            <a:spLocks noGrp="1"/>
          </p:cNvSpPr>
          <p:nvPr>
            <p:ph type="title"/>
          </p:nvPr>
        </p:nvSpPr>
        <p:spPr/>
        <p:txBody>
          <a:bodyPr/>
          <a:lstStyle/>
          <a:p>
            <a:r>
              <a:rPr lang="en-US" dirty="0"/>
              <a:t>Replace Commercial Lawn and Garden Equipment</a:t>
            </a:r>
          </a:p>
        </p:txBody>
      </p:sp>
      <p:sp>
        <p:nvSpPr>
          <p:cNvPr id="3" name="Content Placeholder 2">
            <a:extLst>
              <a:ext uri="{FF2B5EF4-FFF2-40B4-BE49-F238E27FC236}">
                <a16:creationId xmlns:a16="http://schemas.microsoft.com/office/drawing/2014/main" id="{B1838965-101D-4ACB-A911-AE81F7FA624A}"/>
              </a:ext>
            </a:extLst>
          </p:cNvPr>
          <p:cNvSpPr>
            <a:spLocks noGrp="1"/>
          </p:cNvSpPr>
          <p:nvPr>
            <p:ph idx="1"/>
          </p:nvPr>
        </p:nvSpPr>
        <p:spPr/>
        <p:txBody>
          <a:bodyPr/>
          <a:lstStyle/>
          <a:p>
            <a:r>
              <a:rPr lang="en-US" dirty="0"/>
              <a:t>Overview: The goal of this strategy is to reduce NOx and PM2.5 emissions from commercial landscaping operations, in the community, by replacing existing gas powered equipment with battery powered zero emission models. </a:t>
            </a:r>
          </a:p>
          <a:p>
            <a:r>
              <a:rPr lang="en-US" dirty="0"/>
              <a:t>Implementing Agency: Valley Air District</a:t>
            </a:r>
          </a:p>
          <a:p>
            <a:r>
              <a:rPr lang="en-US" dirty="0"/>
              <a:t>Potential Partners: School Districts, Parks and Recreation</a:t>
            </a:r>
          </a:p>
          <a:p>
            <a:r>
              <a:rPr lang="en-US" dirty="0"/>
              <a:t>Quantifiable Emission Reduction (TBD)</a:t>
            </a:r>
          </a:p>
          <a:p>
            <a:endParaRPr lang="en-US" dirty="0"/>
          </a:p>
          <a:p>
            <a:endParaRPr lang="en-US" dirty="0"/>
          </a:p>
        </p:txBody>
      </p:sp>
    </p:spTree>
    <p:extLst>
      <p:ext uri="{BB962C8B-B14F-4D97-AF65-F5344CB8AC3E}">
        <p14:creationId xmlns:p14="http://schemas.microsoft.com/office/powerpoint/2010/main" val="24204945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48DBE5-A5B0-4C5E-8116-F24E0D726DDA}"/>
              </a:ext>
            </a:extLst>
          </p:cNvPr>
          <p:cNvSpPr>
            <a:spLocks noGrp="1"/>
          </p:cNvSpPr>
          <p:nvPr>
            <p:ph type="title"/>
          </p:nvPr>
        </p:nvSpPr>
        <p:spPr/>
        <p:txBody>
          <a:bodyPr/>
          <a:lstStyle/>
          <a:p>
            <a:r>
              <a:rPr lang="en-US" dirty="0"/>
              <a:t>Passenger Vehicle Replacement</a:t>
            </a:r>
          </a:p>
        </p:txBody>
      </p:sp>
      <p:sp>
        <p:nvSpPr>
          <p:cNvPr id="5" name="Content Placeholder 4">
            <a:extLst>
              <a:ext uri="{FF2B5EF4-FFF2-40B4-BE49-F238E27FC236}">
                <a16:creationId xmlns:a16="http://schemas.microsoft.com/office/drawing/2014/main" id="{47B83450-A746-4904-B00B-5FC6C48B063D}"/>
              </a:ext>
            </a:extLst>
          </p:cNvPr>
          <p:cNvSpPr>
            <a:spLocks noGrp="1"/>
          </p:cNvSpPr>
          <p:nvPr>
            <p:ph idx="1"/>
          </p:nvPr>
        </p:nvSpPr>
        <p:spPr/>
        <p:txBody>
          <a:bodyPr/>
          <a:lstStyle/>
          <a:p>
            <a:r>
              <a:rPr lang="en-US" dirty="0"/>
              <a:t>Overview: The goal of this strategy is to reduce emissions associated with passenger vehicles by replacing vehicles with newer, more fuel-efficient models through VAD’s existing Board Approved “Drive Clean in the San Joaquin” replacement program. The program currently offers up to $9,500 towards the purchase on an eligible replacement vehicle</a:t>
            </a:r>
          </a:p>
          <a:p>
            <a:r>
              <a:rPr lang="en-US" dirty="0"/>
              <a:t> Implementing Agency: Valley Air District</a:t>
            </a:r>
          </a:p>
          <a:p>
            <a:r>
              <a:rPr lang="en-US" dirty="0"/>
              <a:t>Quantifiable Emission Reductions: Estimated emissions reductions associated with this measure include NOx and PM2.5</a:t>
            </a:r>
            <a:br>
              <a:rPr lang="en-US" dirty="0"/>
            </a:br>
            <a:endParaRPr lang="en-US" dirty="0"/>
          </a:p>
        </p:txBody>
      </p:sp>
    </p:spTree>
    <p:extLst>
      <p:ext uri="{BB962C8B-B14F-4D97-AF65-F5344CB8AC3E}">
        <p14:creationId xmlns:p14="http://schemas.microsoft.com/office/powerpoint/2010/main" val="967985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D9898-5F86-499D-9B11-1C51C3C6B601}"/>
              </a:ext>
            </a:extLst>
          </p:cNvPr>
          <p:cNvSpPr>
            <a:spLocks noGrp="1"/>
          </p:cNvSpPr>
          <p:nvPr>
            <p:ph type="title"/>
          </p:nvPr>
        </p:nvSpPr>
        <p:spPr/>
        <p:txBody>
          <a:bodyPr/>
          <a:lstStyle/>
          <a:p>
            <a:r>
              <a:rPr lang="en-US" dirty="0"/>
              <a:t> Open Burning Agriculture Alternatives</a:t>
            </a:r>
          </a:p>
        </p:txBody>
      </p:sp>
      <p:sp>
        <p:nvSpPr>
          <p:cNvPr id="3" name="Content Placeholder 2">
            <a:extLst>
              <a:ext uri="{FF2B5EF4-FFF2-40B4-BE49-F238E27FC236}">
                <a16:creationId xmlns:a16="http://schemas.microsoft.com/office/drawing/2014/main" id="{E53DB67A-5945-48F4-989C-64207081869B}"/>
              </a:ext>
            </a:extLst>
          </p:cNvPr>
          <p:cNvSpPr>
            <a:spLocks noGrp="1"/>
          </p:cNvSpPr>
          <p:nvPr>
            <p:ph idx="1"/>
          </p:nvPr>
        </p:nvSpPr>
        <p:spPr/>
        <p:txBody>
          <a:bodyPr/>
          <a:lstStyle/>
          <a:p>
            <a:r>
              <a:rPr lang="en-US" dirty="0"/>
              <a:t>Overview: The goal of this strategy is to limit the potential for localized PM2.5 impacts associated with open agricultural burning by providing enhanced access to funding for the District’s Alternatives to Agricultural Open Burning Incentive Program for growers within the community.</a:t>
            </a:r>
          </a:p>
          <a:p>
            <a:r>
              <a:rPr lang="en-US" dirty="0"/>
              <a:t>Implementing Agency: Valley Air District</a:t>
            </a:r>
          </a:p>
          <a:p>
            <a:r>
              <a:rPr lang="en-US" dirty="0"/>
              <a:t>Quantifiable emission reductions: Estimated lifetime emissions reductions associated with this measure includes  PM, NOx, and VOCs</a:t>
            </a:r>
          </a:p>
        </p:txBody>
      </p:sp>
    </p:spTree>
    <p:extLst>
      <p:ext uri="{BB962C8B-B14F-4D97-AF65-F5344CB8AC3E}">
        <p14:creationId xmlns:p14="http://schemas.microsoft.com/office/powerpoint/2010/main" val="38864520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C8E0A-309B-493F-9D01-9989FECF9AC7}"/>
              </a:ext>
            </a:extLst>
          </p:cNvPr>
          <p:cNvSpPr>
            <a:spLocks noGrp="1"/>
          </p:cNvSpPr>
          <p:nvPr>
            <p:ph type="title"/>
          </p:nvPr>
        </p:nvSpPr>
        <p:spPr/>
        <p:txBody>
          <a:bodyPr/>
          <a:lstStyle/>
          <a:p>
            <a:r>
              <a:rPr lang="en-US" dirty="0"/>
              <a:t>Passenger Vehicle Repair </a:t>
            </a:r>
          </a:p>
        </p:txBody>
      </p:sp>
      <p:sp>
        <p:nvSpPr>
          <p:cNvPr id="3" name="Content Placeholder 2">
            <a:extLst>
              <a:ext uri="{FF2B5EF4-FFF2-40B4-BE49-F238E27FC236}">
                <a16:creationId xmlns:a16="http://schemas.microsoft.com/office/drawing/2014/main" id="{7A933F01-751E-4A59-9ECE-5E67D3D8C053}"/>
              </a:ext>
            </a:extLst>
          </p:cNvPr>
          <p:cNvSpPr>
            <a:spLocks noGrp="1"/>
          </p:cNvSpPr>
          <p:nvPr>
            <p:ph idx="1"/>
          </p:nvPr>
        </p:nvSpPr>
        <p:spPr/>
        <p:txBody>
          <a:bodyPr/>
          <a:lstStyle/>
          <a:p>
            <a:r>
              <a:rPr lang="en-US" dirty="0"/>
              <a:t>Overview: The goal of this strategy is to reduce emissions of high emitting passenger vehicles that may be in need of repair by providing funding for up to five (5) “Drive Clean in the San Joaquin” Repair Program events within the Arvin/Lamont AB 617 community</a:t>
            </a:r>
          </a:p>
          <a:p>
            <a:r>
              <a:rPr lang="en-US" dirty="0"/>
              <a:t>Implementing Agency: Valley Air District </a:t>
            </a:r>
          </a:p>
          <a:p>
            <a:r>
              <a:rPr lang="en-US" dirty="0"/>
              <a:t> Quantifiable Emission Reductions: Estimated emissions reductions associated with this measure: NOx.</a:t>
            </a:r>
          </a:p>
        </p:txBody>
      </p:sp>
    </p:spTree>
    <p:extLst>
      <p:ext uri="{BB962C8B-B14F-4D97-AF65-F5344CB8AC3E}">
        <p14:creationId xmlns:p14="http://schemas.microsoft.com/office/powerpoint/2010/main" val="5803211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AF93D-EDA8-42D3-A576-9FDC995DFF32}"/>
              </a:ext>
            </a:extLst>
          </p:cNvPr>
          <p:cNvSpPr>
            <a:spLocks noGrp="1"/>
          </p:cNvSpPr>
          <p:nvPr>
            <p:ph type="title"/>
          </p:nvPr>
        </p:nvSpPr>
        <p:spPr/>
        <p:txBody>
          <a:bodyPr/>
          <a:lstStyle/>
          <a:p>
            <a:r>
              <a:rPr lang="en-US" dirty="0"/>
              <a:t>Truck Replacement  (Heavy Duty Diesel Trucks)</a:t>
            </a:r>
          </a:p>
        </p:txBody>
      </p:sp>
      <p:sp>
        <p:nvSpPr>
          <p:cNvPr id="3" name="Content Placeholder 2">
            <a:extLst>
              <a:ext uri="{FF2B5EF4-FFF2-40B4-BE49-F238E27FC236}">
                <a16:creationId xmlns:a16="http://schemas.microsoft.com/office/drawing/2014/main" id="{174A25A7-3D9D-48C5-B548-5354D265FE35}"/>
              </a:ext>
            </a:extLst>
          </p:cNvPr>
          <p:cNvSpPr>
            <a:spLocks noGrp="1"/>
          </p:cNvSpPr>
          <p:nvPr>
            <p:ph idx="1"/>
          </p:nvPr>
        </p:nvSpPr>
        <p:spPr/>
        <p:txBody>
          <a:bodyPr/>
          <a:lstStyle/>
          <a:p>
            <a:r>
              <a:rPr lang="en-US" dirty="0"/>
              <a:t>Overview: The goal of this strategy is to reduce emissions from heavy-duty diesel trucks operating in the community. This strategy would provide enhanced outreach and access to incentive funding for zero and near-zero emissions, clean truck technologies that are domiciled and operating within the community</a:t>
            </a:r>
          </a:p>
          <a:p>
            <a:r>
              <a:rPr lang="en-US" dirty="0"/>
              <a:t>Implementing Agency: Valley Air District </a:t>
            </a:r>
          </a:p>
          <a:p>
            <a:r>
              <a:rPr lang="en-US" dirty="0"/>
              <a:t>Quantifiable emission reductions: Estimated emissions reductions associated with this measure includes PM (including toxic diesel particulate matter), NOx, and VOCs.</a:t>
            </a:r>
          </a:p>
        </p:txBody>
      </p:sp>
    </p:spTree>
    <p:extLst>
      <p:ext uri="{BB962C8B-B14F-4D97-AF65-F5344CB8AC3E}">
        <p14:creationId xmlns:p14="http://schemas.microsoft.com/office/powerpoint/2010/main" val="67963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DDDBC4-AD14-42FB-A215-BA9D8DC11085}"/>
              </a:ext>
            </a:extLst>
          </p:cNvPr>
          <p:cNvSpPr>
            <a:spLocks noGrp="1"/>
          </p:cNvSpPr>
          <p:nvPr>
            <p:ph type="title"/>
          </p:nvPr>
        </p:nvSpPr>
        <p:spPr>
          <a:xfrm>
            <a:off x="1179867" y="687513"/>
            <a:ext cx="8094134" cy="3022600"/>
          </a:xfrm>
        </p:spPr>
        <p:txBody>
          <a:bodyPr/>
          <a:lstStyle/>
          <a:p>
            <a:r>
              <a:rPr lang="en-US" dirty="0"/>
              <a:t>High Priority, non-incentive Strategies</a:t>
            </a:r>
          </a:p>
        </p:txBody>
      </p:sp>
      <p:sp>
        <p:nvSpPr>
          <p:cNvPr id="6" name="Text Placeholder 5">
            <a:extLst>
              <a:ext uri="{FF2B5EF4-FFF2-40B4-BE49-F238E27FC236}">
                <a16:creationId xmlns:a16="http://schemas.microsoft.com/office/drawing/2014/main" id="{DF75D614-9793-4D59-9A71-8B15C2F03893}"/>
              </a:ext>
            </a:extLst>
          </p:cNvPr>
          <p:cNvSpPr>
            <a:spLocks noGrp="1"/>
          </p:cNvSpPr>
          <p:nvPr>
            <p:ph type="body" sz="quarter" idx="13"/>
          </p:nvPr>
        </p:nvSpPr>
        <p:spPr/>
        <p:txBody>
          <a:bodyPr/>
          <a:lstStyle/>
          <a:p>
            <a:endParaRPr lang="en-US"/>
          </a:p>
        </p:txBody>
      </p:sp>
      <p:sp>
        <p:nvSpPr>
          <p:cNvPr id="5" name="Text Placeholder 4">
            <a:extLst>
              <a:ext uri="{FF2B5EF4-FFF2-40B4-BE49-F238E27FC236}">
                <a16:creationId xmlns:a16="http://schemas.microsoft.com/office/drawing/2014/main" id="{C42600E4-D1BE-4CCE-ABE0-F8F37423821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653813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102A2-9392-4E01-BB73-21F078A79948}"/>
              </a:ext>
            </a:extLst>
          </p:cNvPr>
          <p:cNvSpPr>
            <a:spLocks noGrp="1"/>
          </p:cNvSpPr>
          <p:nvPr>
            <p:ph type="title"/>
          </p:nvPr>
        </p:nvSpPr>
        <p:spPr/>
        <p:txBody>
          <a:bodyPr/>
          <a:lstStyle/>
          <a:p>
            <a:r>
              <a:rPr lang="en-US" dirty="0"/>
              <a:t>Outreach for Transportation Program and Idle Reduction Signage</a:t>
            </a:r>
          </a:p>
        </p:txBody>
      </p:sp>
      <p:sp>
        <p:nvSpPr>
          <p:cNvPr id="3" name="Content Placeholder 2">
            <a:extLst>
              <a:ext uri="{FF2B5EF4-FFF2-40B4-BE49-F238E27FC236}">
                <a16:creationId xmlns:a16="http://schemas.microsoft.com/office/drawing/2014/main" id="{E8B9CFAD-7DE8-4B60-B2E1-3F3FA19CB27F}"/>
              </a:ext>
            </a:extLst>
          </p:cNvPr>
          <p:cNvSpPr>
            <a:spLocks noGrp="1"/>
          </p:cNvSpPr>
          <p:nvPr>
            <p:ph idx="1"/>
          </p:nvPr>
        </p:nvSpPr>
        <p:spPr/>
        <p:txBody>
          <a:bodyPr/>
          <a:lstStyle/>
          <a:p>
            <a:r>
              <a:rPr lang="en-US" dirty="0"/>
              <a:t>Overview: The goal of this strategy is to limit the potential for localized PM2.5 and toxic air quality impacts associated with the failure to comply with the state’s heavy duty </a:t>
            </a:r>
            <a:r>
              <a:rPr lang="en-US" dirty="0" err="1"/>
              <a:t>antiidling</a:t>
            </a:r>
            <a:r>
              <a:rPr lang="en-US" dirty="0"/>
              <a:t> regulation. Historically, the District has partnered with CARB to conduct anti-idling enforcement throughout Valley communities. With partners and agencies we will work with the Community Steering Committee to identify heavy-duty vehicle idling “hot spots,” especially those near schools, to aid in focusing the enforcement efforts</a:t>
            </a:r>
          </a:p>
          <a:p>
            <a:r>
              <a:rPr lang="en-US" dirty="0"/>
              <a:t>Implementing Agency: SJVAPCD</a:t>
            </a:r>
          </a:p>
        </p:txBody>
      </p:sp>
    </p:spTree>
    <p:extLst>
      <p:ext uri="{BB962C8B-B14F-4D97-AF65-F5344CB8AC3E}">
        <p14:creationId xmlns:p14="http://schemas.microsoft.com/office/powerpoint/2010/main" val="35729349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75B75-803D-4CA0-8DB6-FD2D45D47E9A}"/>
              </a:ext>
            </a:extLst>
          </p:cNvPr>
          <p:cNvSpPr>
            <a:spLocks noGrp="1"/>
          </p:cNvSpPr>
          <p:nvPr>
            <p:ph type="title"/>
          </p:nvPr>
        </p:nvSpPr>
        <p:spPr/>
        <p:txBody>
          <a:bodyPr/>
          <a:lstStyle/>
          <a:p>
            <a:r>
              <a:rPr lang="en-US" dirty="0"/>
              <a:t>Outreach for Wood and Illegal Burning Incentive Programs</a:t>
            </a:r>
          </a:p>
        </p:txBody>
      </p:sp>
      <p:sp>
        <p:nvSpPr>
          <p:cNvPr id="3" name="Content Placeholder 2">
            <a:extLst>
              <a:ext uri="{FF2B5EF4-FFF2-40B4-BE49-F238E27FC236}">
                <a16:creationId xmlns:a16="http://schemas.microsoft.com/office/drawing/2014/main" id="{A41231B7-4CED-4A73-B925-836BA8DBC7FB}"/>
              </a:ext>
            </a:extLst>
          </p:cNvPr>
          <p:cNvSpPr>
            <a:spLocks noGrp="1"/>
          </p:cNvSpPr>
          <p:nvPr>
            <p:ph idx="1"/>
          </p:nvPr>
        </p:nvSpPr>
        <p:spPr>
          <a:xfrm>
            <a:off x="677334" y="2340864"/>
            <a:ext cx="8596668" cy="3700498"/>
          </a:xfrm>
        </p:spPr>
        <p:txBody>
          <a:bodyPr>
            <a:normAutofit/>
          </a:bodyPr>
          <a:lstStyle/>
          <a:p>
            <a:r>
              <a:rPr lang="en-US" dirty="0"/>
              <a:t>Overview: The goal of this strategy is to reduce illegal burning of residential waste through outreach and education. It is important for residents to understand both the unlawfulness of burning garbage and its negative health impacts on all. Smoke from burning trash, yard waste, or burn barrels may contain air toxics among other pollutants that are especially harmful to human health.</a:t>
            </a:r>
          </a:p>
          <a:p>
            <a:r>
              <a:rPr lang="en-US" dirty="0"/>
              <a:t>Implementing Agency: SJVAPCD</a:t>
            </a:r>
          </a:p>
          <a:p>
            <a:r>
              <a:rPr lang="en-US" dirty="0"/>
              <a:t>Quantifiable Emission Reduction (TBD)</a:t>
            </a:r>
            <a:br>
              <a:rPr lang="en-US" dirty="0"/>
            </a:br>
            <a:endParaRPr lang="en-US" dirty="0"/>
          </a:p>
        </p:txBody>
      </p:sp>
    </p:spTree>
    <p:extLst>
      <p:ext uri="{BB962C8B-B14F-4D97-AF65-F5344CB8AC3E}">
        <p14:creationId xmlns:p14="http://schemas.microsoft.com/office/powerpoint/2010/main" val="30704096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84917-5A9B-46E2-B15C-33EFBE3BDB31}"/>
              </a:ext>
            </a:extLst>
          </p:cNvPr>
          <p:cNvSpPr>
            <a:spLocks noGrp="1"/>
          </p:cNvSpPr>
          <p:nvPr>
            <p:ph type="title"/>
          </p:nvPr>
        </p:nvSpPr>
        <p:spPr/>
        <p:txBody>
          <a:bodyPr/>
          <a:lstStyle/>
          <a:p>
            <a:r>
              <a:rPr lang="en-US" dirty="0"/>
              <a:t>Enforcement for Stationary Source Inspection</a:t>
            </a:r>
          </a:p>
        </p:txBody>
      </p:sp>
      <p:sp>
        <p:nvSpPr>
          <p:cNvPr id="3" name="Content Placeholder 2">
            <a:extLst>
              <a:ext uri="{FF2B5EF4-FFF2-40B4-BE49-F238E27FC236}">
                <a16:creationId xmlns:a16="http://schemas.microsoft.com/office/drawing/2014/main" id="{1BC4AD41-5237-47BA-9BD8-09EE62D44515}"/>
              </a:ext>
            </a:extLst>
          </p:cNvPr>
          <p:cNvSpPr>
            <a:spLocks noGrp="1"/>
          </p:cNvSpPr>
          <p:nvPr>
            <p:ph idx="1"/>
          </p:nvPr>
        </p:nvSpPr>
        <p:spPr>
          <a:xfrm>
            <a:off x="677334" y="2367627"/>
            <a:ext cx="8596668" cy="3880773"/>
          </a:xfrm>
        </p:spPr>
        <p:txBody>
          <a:bodyPr>
            <a:normAutofit/>
          </a:bodyPr>
          <a:lstStyle/>
          <a:p>
            <a:r>
              <a:rPr lang="en-US" dirty="0"/>
              <a:t>Overview: The goal of this strategy is to limit the potential for localized air quality impacts at permitted facilities that have had emissions violations in the last three years. The CSC will work with Agencies and Partners to increase inspection and enforcement within the boundary.</a:t>
            </a:r>
          </a:p>
          <a:p>
            <a:r>
              <a:rPr lang="en-US" dirty="0"/>
              <a:t>Implementing Agency: Valley Air District , CARB</a:t>
            </a:r>
          </a:p>
          <a:p>
            <a:r>
              <a:rPr lang="en-US" dirty="0"/>
              <a:t>Quantifiable Emission Reductions: Reduction in excess PM2.5, PM10, NOx, </a:t>
            </a:r>
            <a:r>
              <a:rPr lang="en-US" dirty="0" err="1"/>
              <a:t>SOx</a:t>
            </a:r>
            <a:r>
              <a:rPr lang="en-US" dirty="0"/>
              <a:t>, VOC, and CO emissions through higher compliance rates</a:t>
            </a:r>
          </a:p>
          <a:p>
            <a:endParaRPr lang="en-US" dirty="0"/>
          </a:p>
        </p:txBody>
      </p:sp>
    </p:spTree>
    <p:extLst>
      <p:ext uri="{BB962C8B-B14F-4D97-AF65-F5344CB8AC3E}">
        <p14:creationId xmlns:p14="http://schemas.microsoft.com/office/powerpoint/2010/main" val="14388638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ABA9E25-58DD-44EF-9461-1C650426DB96}"/>
              </a:ext>
            </a:extLst>
          </p:cNvPr>
          <p:cNvSpPr>
            <a:spLocks noGrp="1"/>
          </p:cNvSpPr>
          <p:nvPr>
            <p:ph type="title"/>
          </p:nvPr>
        </p:nvSpPr>
        <p:spPr/>
        <p:txBody>
          <a:bodyPr/>
          <a:lstStyle/>
          <a:p>
            <a:r>
              <a:rPr lang="en-US" dirty="0"/>
              <a:t>Mid-Priority, non-incentive Strategies</a:t>
            </a:r>
          </a:p>
        </p:txBody>
      </p:sp>
      <p:sp>
        <p:nvSpPr>
          <p:cNvPr id="5" name="Text Placeholder 4">
            <a:extLst>
              <a:ext uri="{FF2B5EF4-FFF2-40B4-BE49-F238E27FC236}">
                <a16:creationId xmlns:a16="http://schemas.microsoft.com/office/drawing/2014/main" id="{2C54AB1B-5D32-4EA1-979D-72E94ABEF11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606231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E1AAC4-6D05-4437-934E-05FC8EA965C1}"/>
              </a:ext>
            </a:extLst>
          </p:cNvPr>
          <p:cNvSpPr>
            <a:spLocks noGrp="1"/>
          </p:cNvSpPr>
          <p:nvPr>
            <p:ph type="title"/>
          </p:nvPr>
        </p:nvSpPr>
        <p:spPr/>
        <p:txBody>
          <a:bodyPr>
            <a:normAutofit fontScale="90000"/>
          </a:bodyPr>
          <a:lstStyle/>
          <a:p>
            <a:r>
              <a:rPr lang="en-US" dirty="0"/>
              <a:t>INCENTIVE PROGRAM FOR INSTALLING SOLAR IN THE COMMUNITY </a:t>
            </a:r>
            <a:br>
              <a:rPr lang="en-US" dirty="0"/>
            </a:br>
            <a:br>
              <a:rPr lang="en-US" dirty="0"/>
            </a:br>
            <a:endParaRPr lang="en-US" dirty="0"/>
          </a:p>
        </p:txBody>
      </p:sp>
      <p:sp>
        <p:nvSpPr>
          <p:cNvPr id="5" name="Content Placeholder 4">
            <a:extLst>
              <a:ext uri="{FF2B5EF4-FFF2-40B4-BE49-F238E27FC236}">
                <a16:creationId xmlns:a16="http://schemas.microsoft.com/office/drawing/2014/main" id="{CE59B560-1189-4F17-AE5B-49ED77F40458}"/>
              </a:ext>
            </a:extLst>
          </p:cNvPr>
          <p:cNvSpPr>
            <a:spLocks noGrp="1"/>
          </p:cNvSpPr>
          <p:nvPr>
            <p:ph idx="1"/>
          </p:nvPr>
        </p:nvSpPr>
        <p:spPr/>
        <p:txBody>
          <a:bodyPr/>
          <a:lstStyle/>
          <a:p>
            <a:r>
              <a:rPr lang="en-US" dirty="0"/>
              <a:t>Overview: The goal of this strategy is to increase the amount of solar photovoltaic (PV) systems, and zero and near-zero emission appliances, installed in the community by connecting community members with programs that provide financial incentives for the installation of solar photovoltaic (PV) systems and zero and near-zero emission appliances</a:t>
            </a:r>
          </a:p>
          <a:p>
            <a:r>
              <a:rPr lang="en-US" dirty="0"/>
              <a:t>Agencies and Potential Partners: California Public Utilities Commission, Pacific Gas and Electric Company, GRID Alternatives, SOMAH Nonprofit Administrative Partnership (SNAP)</a:t>
            </a:r>
          </a:p>
          <a:p>
            <a:r>
              <a:rPr lang="en-US" dirty="0"/>
              <a:t>Quantifiable Emission Reduction (TBD)</a:t>
            </a:r>
          </a:p>
        </p:txBody>
      </p:sp>
    </p:spTree>
    <p:extLst>
      <p:ext uri="{BB962C8B-B14F-4D97-AF65-F5344CB8AC3E}">
        <p14:creationId xmlns:p14="http://schemas.microsoft.com/office/powerpoint/2010/main" val="7403105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88ED7-DD26-4B37-8FFE-E273AF286211}"/>
              </a:ext>
            </a:extLst>
          </p:cNvPr>
          <p:cNvSpPr>
            <a:spLocks noGrp="1"/>
          </p:cNvSpPr>
          <p:nvPr>
            <p:ph type="title"/>
          </p:nvPr>
        </p:nvSpPr>
        <p:spPr/>
        <p:txBody>
          <a:bodyPr/>
          <a:lstStyle/>
          <a:p>
            <a:r>
              <a:rPr lang="en-US" dirty="0"/>
              <a:t>Enforcement for Wood Burning</a:t>
            </a:r>
          </a:p>
        </p:txBody>
      </p:sp>
      <p:sp>
        <p:nvSpPr>
          <p:cNvPr id="3" name="Content Placeholder 2">
            <a:extLst>
              <a:ext uri="{FF2B5EF4-FFF2-40B4-BE49-F238E27FC236}">
                <a16:creationId xmlns:a16="http://schemas.microsoft.com/office/drawing/2014/main" id="{931199E7-8F2F-4649-B33E-A8D7F9C04C96}"/>
              </a:ext>
            </a:extLst>
          </p:cNvPr>
          <p:cNvSpPr>
            <a:spLocks noGrp="1"/>
          </p:cNvSpPr>
          <p:nvPr>
            <p:ph idx="1"/>
          </p:nvPr>
        </p:nvSpPr>
        <p:spPr/>
        <p:txBody>
          <a:bodyPr/>
          <a:lstStyle/>
          <a:p>
            <a:r>
              <a:rPr lang="en-US" dirty="0"/>
              <a:t>Enhanced enforcement of District Rule 4901 (Wood Burning Fireplace and Wood Burning Heaters) mandatory wood burning curtailments: To limit the potential for localized PM2.5 impacts associated with the failure to comply with mandatory episodic wood burning curtailments. The CSC and community will work with Agencies to focus surveillance efforts in areas where wood burning is more prevalent.</a:t>
            </a:r>
          </a:p>
          <a:p>
            <a:r>
              <a:rPr lang="en-US" dirty="0"/>
              <a:t>Implementing Agency and Potential Partners: VAD, School Districts</a:t>
            </a:r>
          </a:p>
          <a:p>
            <a:r>
              <a:rPr lang="en-US" dirty="0"/>
              <a:t>Quantifiable Emission Reduction (TBD)</a:t>
            </a:r>
          </a:p>
          <a:p>
            <a:pPr marL="0" indent="0">
              <a:buNone/>
            </a:pPr>
            <a:endParaRPr lang="en-US" dirty="0"/>
          </a:p>
          <a:p>
            <a:endParaRPr lang="en-US" dirty="0"/>
          </a:p>
        </p:txBody>
      </p:sp>
    </p:spTree>
    <p:extLst>
      <p:ext uri="{BB962C8B-B14F-4D97-AF65-F5344CB8AC3E}">
        <p14:creationId xmlns:p14="http://schemas.microsoft.com/office/powerpoint/2010/main" val="17345031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4419A-552C-4531-8EB5-F6CA544567CE}"/>
              </a:ext>
            </a:extLst>
          </p:cNvPr>
          <p:cNvSpPr>
            <a:spLocks noGrp="1"/>
          </p:cNvSpPr>
          <p:nvPr>
            <p:ph type="title"/>
          </p:nvPr>
        </p:nvSpPr>
        <p:spPr/>
        <p:txBody>
          <a:bodyPr/>
          <a:lstStyle/>
          <a:p>
            <a:r>
              <a:rPr lang="en-US" dirty="0"/>
              <a:t>Enforcement for Illegal Burning of Residential Waste</a:t>
            </a:r>
          </a:p>
        </p:txBody>
      </p:sp>
      <p:sp>
        <p:nvSpPr>
          <p:cNvPr id="3" name="Content Placeholder 2">
            <a:extLst>
              <a:ext uri="{FF2B5EF4-FFF2-40B4-BE49-F238E27FC236}">
                <a16:creationId xmlns:a16="http://schemas.microsoft.com/office/drawing/2014/main" id="{885FC069-FAF3-452E-BF13-375D121FCEF7}"/>
              </a:ext>
            </a:extLst>
          </p:cNvPr>
          <p:cNvSpPr>
            <a:spLocks noGrp="1"/>
          </p:cNvSpPr>
          <p:nvPr>
            <p:ph idx="1"/>
          </p:nvPr>
        </p:nvSpPr>
        <p:spPr/>
        <p:txBody>
          <a:bodyPr>
            <a:normAutofit/>
          </a:bodyPr>
          <a:lstStyle/>
          <a:p>
            <a:r>
              <a:rPr lang="en-US" dirty="0"/>
              <a:t>Enhanced enforcement of District Rule 4103 (Open Burning) to reduce the illegal open burning of residential waste: To limit the potential for localized PM2.5 and toxic impacts associated with the illegal open burning of residential waste, District staff will conduct targeted surveillance efforts within the community. Building on the District’s existing surveillance and complaint response efforts, the District will conduct additional targeted surveillance efforts in the community and the surrounding areas at least once per quarter for the next 5 years. The CSC will partner with local and state agencies to focus surveillance efforts in areas where illegal residential open burning has historically occurred.</a:t>
            </a:r>
          </a:p>
          <a:p>
            <a:r>
              <a:rPr lang="en-US" dirty="0"/>
              <a:t>Potential Partners and Agencies: VAD, School Districts</a:t>
            </a:r>
          </a:p>
          <a:p>
            <a:r>
              <a:rPr lang="en-US" dirty="0"/>
              <a:t>Quantifiable Emission Reduction (TBD)</a:t>
            </a:r>
          </a:p>
          <a:p>
            <a:endParaRPr lang="en-US" dirty="0"/>
          </a:p>
        </p:txBody>
      </p:sp>
    </p:spTree>
    <p:extLst>
      <p:ext uri="{BB962C8B-B14F-4D97-AF65-F5344CB8AC3E}">
        <p14:creationId xmlns:p14="http://schemas.microsoft.com/office/powerpoint/2010/main" val="41883177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2BFD0-0686-49E2-8E07-DF5DF718DB55}"/>
              </a:ext>
            </a:extLst>
          </p:cNvPr>
          <p:cNvSpPr>
            <a:spLocks noGrp="1"/>
          </p:cNvSpPr>
          <p:nvPr>
            <p:ph type="title"/>
          </p:nvPr>
        </p:nvSpPr>
        <p:spPr/>
        <p:txBody>
          <a:bodyPr/>
          <a:lstStyle/>
          <a:p>
            <a:r>
              <a:rPr lang="en-US" dirty="0"/>
              <a:t>Collaboration to Reroute Heavy Duty Diesel Trucks</a:t>
            </a:r>
          </a:p>
        </p:txBody>
      </p:sp>
      <p:sp>
        <p:nvSpPr>
          <p:cNvPr id="3" name="Content Placeholder 2">
            <a:extLst>
              <a:ext uri="{FF2B5EF4-FFF2-40B4-BE49-F238E27FC236}">
                <a16:creationId xmlns:a16="http://schemas.microsoft.com/office/drawing/2014/main" id="{21B86825-9C9E-436A-90A9-A3F8D8002FEC}"/>
              </a:ext>
            </a:extLst>
          </p:cNvPr>
          <p:cNvSpPr>
            <a:spLocks noGrp="1"/>
          </p:cNvSpPr>
          <p:nvPr>
            <p:ph idx="1"/>
          </p:nvPr>
        </p:nvSpPr>
        <p:spPr/>
        <p:txBody>
          <a:bodyPr/>
          <a:lstStyle/>
          <a:p>
            <a:r>
              <a:rPr lang="en-US" dirty="0"/>
              <a:t>The CSC will work with the community, partners and agencies to determine the feasibility of rerouting Heavy Duty Diesel Trucks away from sensitive receptors like schools, daycares and clinics.</a:t>
            </a:r>
          </a:p>
          <a:p>
            <a:r>
              <a:rPr lang="en-US" dirty="0"/>
              <a:t>Implementing Agency: County, Caltrans, Partners </a:t>
            </a:r>
          </a:p>
          <a:p>
            <a:r>
              <a:rPr lang="en-US" dirty="0"/>
              <a:t>Quantifiable Emission Reduction (TBD)</a:t>
            </a:r>
            <a:br>
              <a:rPr lang="en-US" dirty="0"/>
            </a:br>
            <a:endParaRPr lang="en-US" dirty="0"/>
          </a:p>
        </p:txBody>
      </p:sp>
    </p:spTree>
    <p:extLst>
      <p:ext uri="{BB962C8B-B14F-4D97-AF65-F5344CB8AC3E}">
        <p14:creationId xmlns:p14="http://schemas.microsoft.com/office/powerpoint/2010/main" val="33124914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F5319-BAAD-4F50-841A-773ECB16F199}"/>
              </a:ext>
            </a:extLst>
          </p:cNvPr>
          <p:cNvSpPr>
            <a:spLocks noGrp="1"/>
          </p:cNvSpPr>
          <p:nvPr>
            <p:ph type="title"/>
          </p:nvPr>
        </p:nvSpPr>
        <p:spPr/>
        <p:txBody>
          <a:bodyPr/>
          <a:lstStyle/>
          <a:p>
            <a:r>
              <a:rPr lang="en-US" dirty="0"/>
              <a:t>Collaboration to Improve Roads and Sidewalks</a:t>
            </a:r>
          </a:p>
        </p:txBody>
      </p:sp>
      <p:sp>
        <p:nvSpPr>
          <p:cNvPr id="3" name="Content Placeholder 2">
            <a:extLst>
              <a:ext uri="{FF2B5EF4-FFF2-40B4-BE49-F238E27FC236}">
                <a16:creationId xmlns:a16="http://schemas.microsoft.com/office/drawing/2014/main" id="{35C91C05-E11E-4228-B536-8A7E14DB8302}"/>
              </a:ext>
            </a:extLst>
          </p:cNvPr>
          <p:cNvSpPr>
            <a:spLocks noGrp="1"/>
          </p:cNvSpPr>
          <p:nvPr>
            <p:ph idx="1"/>
          </p:nvPr>
        </p:nvSpPr>
        <p:spPr/>
        <p:txBody>
          <a:bodyPr/>
          <a:lstStyle/>
          <a:p>
            <a:r>
              <a:rPr lang="en-US" dirty="0"/>
              <a:t>Overview: The goal of this strategy is to identify opportunities to reduce dust from paved and unpaved roads in the community through road paving improvements, as well as reduce motor vehicle emissions by improving the walkability of the community through sidewalk improvement and construction.</a:t>
            </a:r>
          </a:p>
          <a:p>
            <a:r>
              <a:rPr lang="en-US" dirty="0"/>
              <a:t>Implementing Agency: SJVAPCD, Supervisor District, County</a:t>
            </a:r>
          </a:p>
          <a:p>
            <a:r>
              <a:rPr lang="en-US" dirty="0"/>
              <a:t>Quantifiable Emission Reduction (TBD)</a:t>
            </a:r>
          </a:p>
        </p:txBody>
      </p:sp>
    </p:spTree>
    <p:extLst>
      <p:ext uri="{BB962C8B-B14F-4D97-AF65-F5344CB8AC3E}">
        <p14:creationId xmlns:p14="http://schemas.microsoft.com/office/powerpoint/2010/main" val="22319287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24A74-6838-4609-BEC3-8D891D0EAD92}"/>
              </a:ext>
            </a:extLst>
          </p:cNvPr>
          <p:cNvSpPr>
            <a:spLocks noGrp="1"/>
          </p:cNvSpPr>
          <p:nvPr>
            <p:ph type="title"/>
          </p:nvPr>
        </p:nvSpPr>
        <p:spPr/>
        <p:txBody>
          <a:bodyPr/>
          <a:lstStyle/>
          <a:p>
            <a:r>
              <a:rPr lang="en-US" dirty="0"/>
              <a:t>Outreach and Education on Air Quality</a:t>
            </a:r>
          </a:p>
        </p:txBody>
      </p:sp>
      <p:sp>
        <p:nvSpPr>
          <p:cNvPr id="3" name="Content Placeholder 2">
            <a:extLst>
              <a:ext uri="{FF2B5EF4-FFF2-40B4-BE49-F238E27FC236}">
                <a16:creationId xmlns:a16="http://schemas.microsoft.com/office/drawing/2014/main" id="{8B6E5378-62F8-41FA-820C-9BCCC703D02B}"/>
              </a:ext>
            </a:extLst>
          </p:cNvPr>
          <p:cNvSpPr>
            <a:spLocks noGrp="1"/>
          </p:cNvSpPr>
          <p:nvPr>
            <p:ph idx="1"/>
          </p:nvPr>
        </p:nvSpPr>
        <p:spPr/>
        <p:txBody>
          <a:bodyPr/>
          <a:lstStyle/>
          <a:p>
            <a:r>
              <a:rPr lang="en-US" dirty="0"/>
              <a:t> Overview: The goal of this strategy is to increase community awareness of available tools to keep informed of real-time changes in air quality, clean air efforts and how communities can get involved through multi-lingual educational campaigns, and partner workshops. The strategy looks to focus outreach on concerns raised by the community, including building awareness on the impacts of dust pollution, traffic congestion, heavy-duty truck use and pesticide use. </a:t>
            </a:r>
          </a:p>
          <a:p>
            <a:r>
              <a:rPr lang="en-US" dirty="0"/>
              <a:t>Partner Agency: Valley Air District</a:t>
            </a:r>
          </a:p>
          <a:p>
            <a:r>
              <a:rPr lang="en-US" dirty="0"/>
              <a:t>Potential Partners: School Districts, Clinics </a:t>
            </a:r>
          </a:p>
          <a:p>
            <a:r>
              <a:rPr lang="en-US" dirty="0"/>
              <a:t>Quantifiable Emission Reduction (TBD)</a:t>
            </a:r>
          </a:p>
          <a:p>
            <a:endParaRPr lang="en-US" dirty="0"/>
          </a:p>
        </p:txBody>
      </p:sp>
    </p:spTree>
    <p:extLst>
      <p:ext uri="{BB962C8B-B14F-4D97-AF65-F5344CB8AC3E}">
        <p14:creationId xmlns:p14="http://schemas.microsoft.com/office/powerpoint/2010/main" val="933736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504AFA-8892-438D-9EAE-009C893B5FF3}"/>
              </a:ext>
            </a:extLst>
          </p:cNvPr>
          <p:cNvSpPr>
            <a:spLocks noGrp="1"/>
          </p:cNvSpPr>
          <p:nvPr>
            <p:ph type="title"/>
          </p:nvPr>
        </p:nvSpPr>
        <p:spPr/>
        <p:txBody>
          <a:bodyPr/>
          <a:lstStyle/>
          <a:p>
            <a:r>
              <a:rPr lang="en-US" dirty="0"/>
              <a:t>Low Priority, non-incentive Strategies</a:t>
            </a:r>
          </a:p>
        </p:txBody>
      </p:sp>
      <p:sp>
        <p:nvSpPr>
          <p:cNvPr id="5" name="Text Placeholder 4">
            <a:extLst>
              <a:ext uri="{FF2B5EF4-FFF2-40B4-BE49-F238E27FC236}">
                <a16:creationId xmlns:a16="http://schemas.microsoft.com/office/drawing/2014/main" id="{F28BBADF-7E21-4139-A2C9-9D51D94E310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1278870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353F4-8213-4E9B-8DE7-7A99C3B78061}"/>
              </a:ext>
            </a:extLst>
          </p:cNvPr>
          <p:cNvSpPr>
            <a:spLocks noGrp="1"/>
          </p:cNvSpPr>
          <p:nvPr>
            <p:ph type="title"/>
          </p:nvPr>
        </p:nvSpPr>
        <p:spPr/>
        <p:txBody>
          <a:bodyPr/>
          <a:lstStyle/>
          <a:p>
            <a:r>
              <a:rPr lang="en-US" dirty="0"/>
              <a:t>Training for Self-Inspections at Gas Stations</a:t>
            </a:r>
          </a:p>
        </p:txBody>
      </p:sp>
      <p:sp>
        <p:nvSpPr>
          <p:cNvPr id="3" name="Content Placeholder 2">
            <a:extLst>
              <a:ext uri="{FF2B5EF4-FFF2-40B4-BE49-F238E27FC236}">
                <a16:creationId xmlns:a16="http://schemas.microsoft.com/office/drawing/2014/main" id="{60AC2E7D-3DAB-43A5-B31E-3DC6B8509E2C}"/>
              </a:ext>
            </a:extLst>
          </p:cNvPr>
          <p:cNvSpPr>
            <a:spLocks noGrp="1"/>
          </p:cNvSpPr>
          <p:nvPr>
            <p:ph idx="1"/>
          </p:nvPr>
        </p:nvSpPr>
        <p:spPr/>
        <p:txBody>
          <a:bodyPr/>
          <a:lstStyle/>
          <a:p>
            <a:r>
              <a:rPr lang="en-US" dirty="0"/>
              <a:t>Pilot training program for conducting self-inspections at gas stations: To limit the potential for air quality impacts associated with vapor recovery defects at gasoline dispensing stations, the District will develop a pilot training program to instruct gas station operators on conducting thorough self-inspections of the vapor recovery systems at their stations to aid in the identification and timely repair of vapor recovery system defects</a:t>
            </a:r>
          </a:p>
          <a:p>
            <a:r>
              <a:rPr lang="en-US" dirty="0"/>
              <a:t>Implementing Agency: VAD, CARB </a:t>
            </a:r>
          </a:p>
          <a:p>
            <a:endParaRPr lang="en-US" dirty="0"/>
          </a:p>
        </p:txBody>
      </p:sp>
    </p:spTree>
    <p:extLst>
      <p:ext uri="{BB962C8B-B14F-4D97-AF65-F5344CB8AC3E}">
        <p14:creationId xmlns:p14="http://schemas.microsoft.com/office/powerpoint/2010/main" val="2711324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3293A-761C-4DA6-A942-CD99DAA97565}"/>
              </a:ext>
            </a:extLst>
          </p:cNvPr>
          <p:cNvSpPr>
            <a:spLocks noGrp="1"/>
          </p:cNvSpPr>
          <p:nvPr>
            <p:ph type="title"/>
          </p:nvPr>
        </p:nvSpPr>
        <p:spPr/>
        <p:txBody>
          <a:bodyPr/>
          <a:lstStyle/>
          <a:p>
            <a:r>
              <a:rPr lang="en-US" dirty="0"/>
              <a:t>URBAN GREENING</a:t>
            </a:r>
          </a:p>
        </p:txBody>
      </p:sp>
      <p:sp>
        <p:nvSpPr>
          <p:cNvPr id="3" name="Content Placeholder 2">
            <a:extLst>
              <a:ext uri="{FF2B5EF4-FFF2-40B4-BE49-F238E27FC236}">
                <a16:creationId xmlns:a16="http://schemas.microsoft.com/office/drawing/2014/main" id="{413ED4DE-6F9B-4A03-A445-06A32E95ABBD}"/>
              </a:ext>
            </a:extLst>
          </p:cNvPr>
          <p:cNvSpPr>
            <a:spLocks noGrp="1"/>
          </p:cNvSpPr>
          <p:nvPr>
            <p:ph idx="1"/>
          </p:nvPr>
        </p:nvSpPr>
        <p:spPr/>
        <p:txBody>
          <a:bodyPr/>
          <a:lstStyle/>
          <a:p>
            <a:r>
              <a:rPr lang="en-US" dirty="0"/>
              <a:t>Overview: The purpose of this strategy is to identify and support efforts to increase urban greening to improve air quality for residents in communities. This measure is supported by scientific studies that have shown urban trees can help with the removal of air pollutants and reduced emissions of volatile organic compounds (VOC’s)</a:t>
            </a:r>
          </a:p>
          <a:p>
            <a:r>
              <a:rPr lang="en-US" dirty="0"/>
              <a:t>Potential Implementing Agency: Valley Air District, Kern County, and other local partners as identified by the CSC</a:t>
            </a:r>
          </a:p>
          <a:p>
            <a:r>
              <a:rPr lang="en-US" dirty="0"/>
              <a:t>Quantifiable emission reduction: Utilize CARB-established methodology available through the Urban &amp; Community Forestry Program</a:t>
            </a:r>
          </a:p>
        </p:txBody>
      </p:sp>
    </p:spTree>
    <p:extLst>
      <p:ext uri="{BB962C8B-B14F-4D97-AF65-F5344CB8AC3E}">
        <p14:creationId xmlns:p14="http://schemas.microsoft.com/office/powerpoint/2010/main" val="268421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2F909-4F13-474E-ACA2-31376B65407A}"/>
              </a:ext>
            </a:extLst>
          </p:cNvPr>
          <p:cNvSpPr>
            <a:spLocks noGrp="1"/>
          </p:cNvSpPr>
          <p:nvPr>
            <p:ph type="title"/>
          </p:nvPr>
        </p:nvSpPr>
        <p:spPr/>
        <p:txBody>
          <a:bodyPr/>
          <a:lstStyle/>
          <a:p>
            <a:r>
              <a:rPr lang="en-US" dirty="0"/>
              <a:t>Car Sharing Program</a:t>
            </a:r>
          </a:p>
        </p:txBody>
      </p:sp>
      <p:sp>
        <p:nvSpPr>
          <p:cNvPr id="3" name="Content Placeholder 2">
            <a:extLst>
              <a:ext uri="{FF2B5EF4-FFF2-40B4-BE49-F238E27FC236}">
                <a16:creationId xmlns:a16="http://schemas.microsoft.com/office/drawing/2014/main" id="{AD36F6E7-855F-4C5B-A564-D93A7F097DA3}"/>
              </a:ext>
            </a:extLst>
          </p:cNvPr>
          <p:cNvSpPr>
            <a:spLocks noGrp="1"/>
          </p:cNvSpPr>
          <p:nvPr>
            <p:ph idx="1"/>
          </p:nvPr>
        </p:nvSpPr>
        <p:spPr/>
        <p:txBody>
          <a:bodyPr/>
          <a:lstStyle/>
          <a:p>
            <a:r>
              <a:rPr lang="en-US" dirty="0"/>
              <a:t>Overview: The goal of this strategy is to reduce emission from passenger vehicles by launching an electric car sharing program in the community. These types of programs offer access to electric vehicles for a defined period of time at a minimal cost to the user.</a:t>
            </a:r>
          </a:p>
          <a:p>
            <a:r>
              <a:rPr lang="en-US" dirty="0"/>
              <a:t>Agency: SJVAPCD</a:t>
            </a:r>
          </a:p>
          <a:p>
            <a:r>
              <a:rPr lang="en-US" dirty="0"/>
              <a:t>Potential Partners: Local Organizations and governmental entities</a:t>
            </a:r>
          </a:p>
          <a:p>
            <a:r>
              <a:rPr lang="en-US" dirty="0"/>
              <a:t>Quantifiable Emission Reduction (TBD)</a:t>
            </a:r>
          </a:p>
          <a:p>
            <a:endParaRPr lang="en-US" dirty="0"/>
          </a:p>
          <a:p>
            <a:endParaRPr lang="en-US" dirty="0"/>
          </a:p>
          <a:p>
            <a:endParaRPr lang="en-US" dirty="0"/>
          </a:p>
        </p:txBody>
      </p:sp>
    </p:spTree>
    <p:extLst>
      <p:ext uri="{BB962C8B-B14F-4D97-AF65-F5344CB8AC3E}">
        <p14:creationId xmlns:p14="http://schemas.microsoft.com/office/powerpoint/2010/main" val="2124904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13CE9-1459-4474-A7F4-869657D25C26}"/>
              </a:ext>
            </a:extLst>
          </p:cNvPr>
          <p:cNvSpPr>
            <a:spLocks noGrp="1"/>
          </p:cNvSpPr>
          <p:nvPr>
            <p:ph type="title"/>
          </p:nvPr>
        </p:nvSpPr>
        <p:spPr/>
        <p:txBody>
          <a:bodyPr/>
          <a:lstStyle/>
          <a:p>
            <a:r>
              <a:rPr lang="en-US" dirty="0"/>
              <a:t>Wood Burning Alternatives</a:t>
            </a:r>
          </a:p>
        </p:txBody>
      </p:sp>
      <p:sp>
        <p:nvSpPr>
          <p:cNvPr id="3" name="Content Placeholder 2">
            <a:extLst>
              <a:ext uri="{FF2B5EF4-FFF2-40B4-BE49-F238E27FC236}">
                <a16:creationId xmlns:a16="http://schemas.microsoft.com/office/drawing/2014/main" id="{C901BA67-B5C9-42D8-BD1D-7CC97580BC14}"/>
              </a:ext>
            </a:extLst>
          </p:cNvPr>
          <p:cNvSpPr>
            <a:spLocks noGrp="1"/>
          </p:cNvSpPr>
          <p:nvPr>
            <p:ph idx="1"/>
          </p:nvPr>
        </p:nvSpPr>
        <p:spPr/>
        <p:txBody>
          <a:bodyPr/>
          <a:lstStyle/>
          <a:p>
            <a:r>
              <a:rPr lang="en-US" dirty="0"/>
              <a:t>Overview: The goal is to reduce residential wood-burning in order to improve both indoor and outdoor air quality </a:t>
            </a:r>
          </a:p>
          <a:p>
            <a:r>
              <a:rPr lang="en-US" dirty="0"/>
              <a:t>Implementing Agency: Valley Air District Type of Measure: Incentives  </a:t>
            </a:r>
          </a:p>
          <a:p>
            <a:r>
              <a:rPr lang="en-US" dirty="0"/>
              <a:t>Quantifiable Emission Reduction (TBD)</a:t>
            </a:r>
            <a:br>
              <a:rPr lang="en-US" dirty="0"/>
            </a:br>
            <a:endParaRPr lang="en-US" dirty="0"/>
          </a:p>
        </p:txBody>
      </p:sp>
    </p:spTree>
    <p:extLst>
      <p:ext uri="{BB962C8B-B14F-4D97-AF65-F5344CB8AC3E}">
        <p14:creationId xmlns:p14="http://schemas.microsoft.com/office/powerpoint/2010/main" val="3093473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89656-81FA-4A9E-8B96-AEA9AF78F859}"/>
              </a:ext>
            </a:extLst>
          </p:cNvPr>
          <p:cNvSpPr>
            <a:spLocks noGrp="1"/>
          </p:cNvSpPr>
          <p:nvPr>
            <p:ph type="title"/>
          </p:nvPr>
        </p:nvSpPr>
        <p:spPr/>
        <p:txBody>
          <a:bodyPr/>
          <a:lstStyle/>
          <a:p>
            <a:r>
              <a:rPr lang="en-US" dirty="0"/>
              <a:t>Electric Vehicle Charging Infrastructure</a:t>
            </a:r>
          </a:p>
        </p:txBody>
      </p:sp>
      <p:sp>
        <p:nvSpPr>
          <p:cNvPr id="3" name="Content Placeholder 2">
            <a:extLst>
              <a:ext uri="{FF2B5EF4-FFF2-40B4-BE49-F238E27FC236}">
                <a16:creationId xmlns:a16="http://schemas.microsoft.com/office/drawing/2014/main" id="{D1FCA89F-8439-41B5-A8EA-4574C1DA8639}"/>
              </a:ext>
            </a:extLst>
          </p:cNvPr>
          <p:cNvSpPr>
            <a:spLocks noGrp="1"/>
          </p:cNvSpPr>
          <p:nvPr>
            <p:ph idx="1"/>
          </p:nvPr>
        </p:nvSpPr>
        <p:spPr/>
        <p:txBody>
          <a:bodyPr/>
          <a:lstStyle/>
          <a:p>
            <a:r>
              <a:rPr lang="en-US" dirty="0"/>
              <a:t>Overview: The goal of this strategy is to provide Level 2 or higher electric vehicle charging infrastructure necessary to support the deployment of battery electric and plug in hybrid vehicles. </a:t>
            </a:r>
          </a:p>
          <a:p>
            <a:r>
              <a:rPr lang="en-US" dirty="0"/>
              <a:t>Implementing Agency: SJVAPCD</a:t>
            </a:r>
          </a:p>
          <a:p>
            <a:r>
              <a:rPr lang="en-US" dirty="0"/>
              <a:t>Quantifiable Emission Reduction (TBD)</a:t>
            </a:r>
          </a:p>
        </p:txBody>
      </p:sp>
    </p:spTree>
    <p:extLst>
      <p:ext uri="{BB962C8B-B14F-4D97-AF65-F5344CB8AC3E}">
        <p14:creationId xmlns:p14="http://schemas.microsoft.com/office/powerpoint/2010/main" val="352758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DB04C-25E1-4475-95EB-419934FAB6CE}"/>
              </a:ext>
            </a:extLst>
          </p:cNvPr>
          <p:cNvSpPr>
            <a:spLocks noGrp="1"/>
          </p:cNvSpPr>
          <p:nvPr>
            <p:ph type="title"/>
          </p:nvPr>
        </p:nvSpPr>
        <p:spPr/>
        <p:txBody>
          <a:bodyPr/>
          <a:lstStyle/>
          <a:p>
            <a:r>
              <a:rPr lang="en-US" dirty="0"/>
              <a:t>Air Filtration in Schools</a:t>
            </a:r>
          </a:p>
        </p:txBody>
      </p:sp>
      <p:sp>
        <p:nvSpPr>
          <p:cNvPr id="3" name="Content Placeholder 2">
            <a:extLst>
              <a:ext uri="{FF2B5EF4-FFF2-40B4-BE49-F238E27FC236}">
                <a16:creationId xmlns:a16="http://schemas.microsoft.com/office/drawing/2014/main" id="{788A07E1-211C-4DEC-BF82-B7EE82309393}"/>
              </a:ext>
            </a:extLst>
          </p:cNvPr>
          <p:cNvSpPr>
            <a:spLocks noGrp="1"/>
          </p:cNvSpPr>
          <p:nvPr>
            <p:ph idx="1"/>
          </p:nvPr>
        </p:nvSpPr>
        <p:spPr/>
        <p:txBody>
          <a:bodyPr/>
          <a:lstStyle/>
          <a:p>
            <a:r>
              <a:rPr lang="en-US" dirty="0"/>
              <a:t>Overview: The goal of this strategy is to reduce the impact of air pollution on children at schools and daycare facilities. Air filtration reduces the concentration of particulate contaminants from indoor air and is an important component of a school’s Heating Ventilation and Air Conditioning (HVAC) system.</a:t>
            </a:r>
          </a:p>
          <a:p>
            <a:r>
              <a:rPr lang="en-US" dirty="0"/>
              <a:t>Implementing Agency: SJVAPCD</a:t>
            </a:r>
          </a:p>
          <a:p>
            <a:r>
              <a:rPr lang="en-US" dirty="0"/>
              <a:t>Quantifiable Emission Reduction (TBD)</a:t>
            </a:r>
          </a:p>
          <a:p>
            <a:endParaRPr lang="en-US" dirty="0"/>
          </a:p>
        </p:txBody>
      </p:sp>
    </p:spTree>
    <p:extLst>
      <p:ext uri="{BB962C8B-B14F-4D97-AF65-F5344CB8AC3E}">
        <p14:creationId xmlns:p14="http://schemas.microsoft.com/office/powerpoint/2010/main" val="3503580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11C1A-9348-4E96-BB32-153F0B954126}"/>
              </a:ext>
            </a:extLst>
          </p:cNvPr>
          <p:cNvSpPr>
            <a:spLocks noGrp="1"/>
          </p:cNvSpPr>
          <p:nvPr>
            <p:ph type="title"/>
          </p:nvPr>
        </p:nvSpPr>
        <p:spPr/>
        <p:txBody>
          <a:bodyPr/>
          <a:lstStyle/>
          <a:p>
            <a:r>
              <a:rPr lang="en-US" dirty="0"/>
              <a:t>Residential Air Purifiers</a:t>
            </a:r>
          </a:p>
        </p:txBody>
      </p:sp>
      <p:sp>
        <p:nvSpPr>
          <p:cNvPr id="3" name="Content Placeholder 2">
            <a:extLst>
              <a:ext uri="{FF2B5EF4-FFF2-40B4-BE49-F238E27FC236}">
                <a16:creationId xmlns:a16="http://schemas.microsoft.com/office/drawing/2014/main" id="{0B1F2505-3D58-43A2-9CAF-2A00264946D8}"/>
              </a:ext>
            </a:extLst>
          </p:cNvPr>
          <p:cNvSpPr>
            <a:spLocks noGrp="1"/>
          </p:cNvSpPr>
          <p:nvPr>
            <p:ph idx="1"/>
          </p:nvPr>
        </p:nvSpPr>
        <p:spPr/>
        <p:txBody>
          <a:bodyPr/>
          <a:lstStyle/>
          <a:p>
            <a:r>
              <a:rPr lang="en-US" dirty="0"/>
              <a:t>Overview: The goal of this strategy is to reduce the impact of indoor air pollution in private homes. Air filtration reduces the concentration of particulate contaminants from indoor air and is an important component of a school’s Heating Ventilation and Air Conditioning (HVAC) system.</a:t>
            </a:r>
          </a:p>
          <a:p>
            <a:r>
              <a:rPr lang="en-US" dirty="0"/>
              <a:t>Implementing Agency: SJVAPCD</a:t>
            </a:r>
          </a:p>
          <a:p>
            <a:r>
              <a:rPr lang="en-US" dirty="0"/>
              <a:t>Quantifiable Emission Reduction (TBD)</a:t>
            </a:r>
          </a:p>
          <a:p>
            <a:endParaRPr lang="en-US" dirty="0"/>
          </a:p>
        </p:txBody>
      </p:sp>
    </p:spTree>
    <p:extLst>
      <p:ext uri="{BB962C8B-B14F-4D97-AF65-F5344CB8AC3E}">
        <p14:creationId xmlns:p14="http://schemas.microsoft.com/office/powerpoint/2010/main" val="9965723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TM02900688[[fn=Facet]]</Template>
  <TotalTime>71318</TotalTime>
  <Words>2287</Words>
  <Application>Microsoft Office PowerPoint</Application>
  <PresentationFormat>Widescreen</PresentationFormat>
  <Paragraphs>128</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Trebuchet MS</vt:lpstr>
      <vt:lpstr>Wingdings 3</vt:lpstr>
      <vt:lpstr>Facet</vt:lpstr>
      <vt:lpstr>LCERP Strategies to Reduce Exposure  Lost Hills</vt:lpstr>
      <vt:lpstr>High Priority Incentives</vt:lpstr>
      <vt:lpstr>INCENTIVE PROGRAM FOR INSTALLING SOLAR IN THE COMMUNITY   </vt:lpstr>
      <vt:lpstr>URBAN GREENING</vt:lpstr>
      <vt:lpstr>Car Sharing Program</vt:lpstr>
      <vt:lpstr>Wood Burning Alternatives</vt:lpstr>
      <vt:lpstr>Electric Vehicle Charging Infrastructure</vt:lpstr>
      <vt:lpstr>Air Filtration in Schools</vt:lpstr>
      <vt:lpstr>Residential Air Purifiers</vt:lpstr>
      <vt:lpstr>Mid Priority Incentive  </vt:lpstr>
      <vt:lpstr>Incentives for Agricultural Equipment ( Tractors , Nut Harvesters)</vt:lpstr>
      <vt:lpstr>Incentives for Truck Replacement (Clean Yard Truck, Refrigeration Units) </vt:lpstr>
      <vt:lpstr>Public Vehicle Replacement</vt:lpstr>
      <vt:lpstr>Vegetative Barriers</vt:lpstr>
      <vt:lpstr>School Bus Replacement</vt:lpstr>
      <vt:lpstr>Technology at Oil and Gas Production</vt:lpstr>
      <vt:lpstr>Educational Training for Electric Vehicles </vt:lpstr>
      <vt:lpstr>Lower Priority Incentive</vt:lpstr>
      <vt:lpstr>Replace Residential Lawn and Garden Equipment</vt:lpstr>
      <vt:lpstr>Replace Commercial Lawn and Garden Equipment</vt:lpstr>
      <vt:lpstr>Passenger Vehicle Replacement</vt:lpstr>
      <vt:lpstr> Open Burning Agriculture Alternatives</vt:lpstr>
      <vt:lpstr>Passenger Vehicle Repair </vt:lpstr>
      <vt:lpstr>Truck Replacement  (Heavy Duty Diesel Trucks)</vt:lpstr>
      <vt:lpstr>High Priority, non-incentive Strategies</vt:lpstr>
      <vt:lpstr>Outreach for Transportation Program and Idle Reduction Signage</vt:lpstr>
      <vt:lpstr>Outreach for Wood and Illegal Burning Incentive Programs</vt:lpstr>
      <vt:lpstr>Enforcement for Stationary Source Inspection</vt:lpstr>
      <vt:lpstr>Mid-Priority, non-incentive Strategies</vt:lpstr>
      <vt:lpstr>Enforcement for Wood Burning</vt:lpstr>
      <vt:lpstr>Enforcement for Illegal Burning of Residential Waste</vt:lpstr>
      <vt:lpstr>Collaboration to Reroute Heavy Duty Diesel Trucks</vt:lpstr>
      <vt:lpstr>Collaboration to Improve Roads and Sidewalks</vt:lpstr>
      <vt:lpstr>Outreach and Education on Air Quality</vt:lpstr>
      <vt:lpstr>Low Priority, non-incentive Strategies</vt:lpstr>
      <vt:lpstr>Training for Self-Inspections at Gas Stations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Prioridades de Lost Hills</dc:title>
  <dc:creator>Jesus Alonso</dc:creator>
  <cp:lastModifiedBy>Jesus Alonso</cp:lastModifiedBy>
  <cp:revision>27</cp:revision>
  <cp:lastPrinted>2026-01-21T00:56:03Z</cp:lastPrinted>
  <dcterms:created xsi:type="dcterms:W3CDTF">2025-12-02T22:13:46Z</dcterms:created>
  <dcterms:modified xsi:type="dcterms:W3CDTF">2026-03-05T08:32:44Z</dcterms:modified>
</cp:coreProperties>
</file>